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5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2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8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6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F177-4227-4C20-B1C2-4FE18DA6776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9269-9C51-4B76-8626-14F730830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656" y="180120"/>
            <a:ext cx="3353289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0559" y="180304"/>
            <a:ext cx="3347953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68336" y="180119"/>
            <a:ext cx="3317411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145338" y="437697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КГКП «Ясли-сад «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</a:t>
            </a:r>
            <a:r>
              <a:rPr lang="kk-KZ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отдела образования города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Лисаковска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УОАКО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5489" y="6102746"/>
            <a:ext cx="293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Лисаковск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6535" y="1375647"/>
            <a:ext cx="293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196" y="5112051"/>
            <a:ext cx="292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(общеразвивающий комплекс)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1187" y="540603"/>
            <a:ext cx="310104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выполнения:</a:t>
            </a:r>
          </a:p>
          <a:p>
            <a:pPr fontAlgn="base"/>
            <a:endParaRPr lang="ru-RU" sz="700" b="1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начинать проводить артикуляционную гимнастику необходимо обязательно перед зеркалом и ежедневно;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лучше выполнять упражнения </a:t>
            </a:r>
            <a:r>
              <a:rPr lang="ru-RU" sz="14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3-4 раза в день по 3-5 минут</a:t>
            </a: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не следует предлагать детям более 2-3 упражнений за раз;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каждое упражнение выполняется 5-7 раз, статические упражнения (упражнения на удержание артикуляционной позы) выполняется по 5-10 секунд.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артикуляционные упражнения следует выполнять до тех пор пока ребенок не станет </a:t>
            </a:r>
            <a:r>
              <a:rPr lang="ru-RU" sz="1400" b="0" i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звуки </a:t>
            </a: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рекомендуется данные упражнения проводить и на этапе автоматизации звуков, как разминку перед речевым материалом.</a:t>
            </a:r>
            <a:endParaRPr lang="ru-RU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1970" y="1488167"/>
            <a:ext cx="31873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родители!</a:t>
            </a:r>
            <a:endParaRPr lang="ru-RU" sz="1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260"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работа учителя-логопеда и родителей помогает подготовить артикуляционный аппарат ребёнка к правильному произношению тех звуков, которые он плохо говорит, позволяет достичь наилучших результатов в речевом развитии ребёнка.</a:t>
            </a:r>
          </a:p>
          <a:p>
            <a:pPr marL="342900" marR="231140"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231140"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231140"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уверены, что наше сотрудничество окажется результативным!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6"/>
          <a:stretch/>
        </p:blipFill>
        <p:spPr>
          <a:xfrm>
            <a:off x="8521123" y="2176431"/>
            <a:ext cx="2287839" cy="30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6" y="180120"/>
            <a:ext cx="3353289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80559" y="180304"/>
            <a:ext cx="3347953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8336" y="180119"/>
            <a:ext cx="3317411" cy="6503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9470" y="3825378"/>
            <a:ext cx="1947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«Блинчик»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Улыбнуться, приоткрыть рот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приоткрыть рот;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положить широкий передний край языка на нижнюю губу;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удержать язык в таком положении подсчет 1до 5-10;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важно следить, чтобы нижняя губа не напрягалась и не натягивалась на нижние зубы.  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1677" y="588178"/>
            <a:ext cx="1559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«Качели»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улыбнуться;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открыть рот;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языком тянуться попеременно то к носу, то к подбородку.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7605" y="2216986"/>
            <a:ext cx="1918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«Вкусное варенье»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улыбнуться, рот открыть;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медленно, не отрывая языка, облизать сначала верхнюю, затем нижнюю губу по кругу;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нижняя губа не должна обтягивать зубы (можно оттянуть ее  вниз рукой).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8137" y="548644"/>
            <a:ext cx="1827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«Футбол»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рот закрыт;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кончик языка напряжением поочередно упирается в щёки;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на щеках образуются твердые шарики </a:t>
            </a:r>
            <a:r>
              <a:rPr lang="ru-RU" sz="1200" b="0" i="0" dirty="0" smtClean="0">
                <a:solidFill>
                  <a:srgbClr val="222222"/>
                </a:solidFill>
                <a:effectLst/>
                <a:latin typeface="Open Sans"/>
              </a:rPr>
              <a:t>— </a:t>
            </a: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«мячики».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96330" y="2652656"/>
            <a:ext cx="1818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«Чашечка»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открыть рот;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широкий расслабленный язык поднять к верхней губе;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прогнуть среднюю часть языка , загнув кверху боковые края.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37" y="3029446"/>
            <a:ext cx="1432144" cy="1093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3766"/>
          <a:stretch/>
        </p:blipFill>
        <p:spPr>
          <a:xfrm>
            <a:off x="9865219" y="642717"/>
            <a:ext cx="1349255" cy="11463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/>
          <a:stretch/>
        </p:blipFill>
        <p:spPr>
          <a:xfrm>
            <a:off x="2876563" y="4634582"/>
            <a:ext cx="1372177" cy="12197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601057"/>
            <a:ext cx="1770660" cy="1237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575772"/>
            <a:ext cx="1406386" cy="1130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84" y="4834050"/>
            <a:ext cx="1478867" cy="142038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012376" y="4783289"/>
            <a:ext cx="1880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222222"/>
                </a:solidFill>
                <a:effectLst/>
                <a:latin typeface="PT Serif"/>
              </a:rPr>
              <a:t>«Лошадка»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присосать язык к небу, растягивая подъязычную связку;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щелкать языком медленно и сильно;</a:t>
            </a:r>
            <a:endParaRPr lang="ru-RU" sz="1200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b="0" i="1" dirty="0" smtClean="0">
                <a:solidFill>
                  <a:srgbClr val="222222"/>
                </a:solidFill>
                <a:effectLst/>
                <a:latin typeface="Open Sans"/>
              </a:rPr>
              <a:t> нижняя челюсть должна быть неподвижной!!!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6657" y="389823"/>
            <a:ext cx="1856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«Лягушка»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улыбнуться</a:t>
            </a:r>
            <a:r>
              <a:rPr lang="ru-RU" sz="1200" i="1" dirty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, улыбнуться, с напряжением обнажив сомкнутые зубы</a:t>
            </a:r>
            <a:r>
              <a:rPr lang="ru-RU" sz="1200" dirty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solidFill>
                  <a:srgbClr val="222222"/>
                </a:solidFill>
                <a:latin typeface="Open Sans"/>
                <a:cs typeface="Times New Roman" panose="02020603050405020304" pitchFamily="18" charset="0"/>
              </a:rPr>
              <a:t>(Удержать 5-10 секунд. Повторить 5-8 раз).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44691" y="2098143"/>
            <a:ext cx="1954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222222"/>
                </a:solidFill>
                <a:latin typeface="Open Sans"/>
              </a:rPr>
              <a:t>«Часики»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</a:rPr>
              <a:t>улыбнуться</a:t>
            </a:r>
            <a:r>
              <a:rPr lang="ru-RU" sz="1200" i="1" dirty="0">
                <a:solidFill>
                  <a:srgbClr val="222222"/>
                </a:solidFill>
                <a:latin typeface="Open Sans"/>
              </a:rPr>
              <a:t>, открыть рот;</a:t>
            </a:r>
            <a:endParaRPr lang="ru-RU" sz="1200" dirty="0">
              <a:solidFill>
                <a:srgbClr val="222222"/>
              </a:solidFill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</a:rPr>
              <a:t>кончик </a:t>
            </a:r>
            <a:r>
              <a:rPr lang="ru-RU" sz="1200" i="1" dirty="0">
                <a:solidFill>
                  <a:srgbClr val="222222"/>
                </a:solidFill>
                <a:latin typeface="Open Sans"/>
              </a:rPr>
              <a:t>языка (как часовую стрелку) переводить из одного уголка рта в другой;</a:t>
            </a:r>
            <a:endParaRPr lang="ru-RU" sz="1200" dirty="0">
              <a:solidFill>
                <a:srgbClr val="222222"/>
              </a:solidFill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</a:rPr>
              <a:t>нижняя </a:t>
            </a:r>
            <a:r>
              <a:rPr lang="ru-RU" sz="1200" i="1" dirty="0">
                <a:solidFill>
                  <a:srgbClr val="222222"/>
                </a:solidFill>
                <a:latin typeface="Open Sans"/>
              </a:rPr>
              <a:t>челюсть неподвижна.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34" y="465997"/>
            <a:ext cx="1417311" cy="14173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5" y="2256298"/>
            <a:ext cx="1422302" cy="14151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66846" y="4783289"/>
            <a:ext cx="1532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>
                <a:solidFill>
                  <a:srgbClr val="222222"/>
                </a:solidFill>
                <a:latin typeface="PT Serif"/>
              </a:rPr>
              <a:t>«Грибок»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</a:rPr>
              <a:t>улыбнуться</a:t>
            </a:r>
            <a:r>
              <a:rPr lang="ru-RU" sz="1200" i="1" dirty="0">
                <a:solidFill>
                  <a:srgbClr val="222222"/>
                </a:solidFill>
                <a:latin typeface="Open Sans"/>
              </a:rPr>
              <a:t>;</a:t>
            </a:r>
            <a:endParaRPr lang="ru-RU" sz="1200" dirty="0">
              <a:solidFill>
                <a:srgbClr val="222222"/>
              </a:solidFill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1200" i="1" dirty="0" smtClean="0">
                <a:solidFill>
                  <a:srgbClr val="222222"/>
                </a:solidFill>
                <a:latin typeface="Open Sans"/>
              </a:rPr>
              <a:t>присосать </a:t>
            </a:r>
            <a:r>
              <a:rPr lang="ru-RU" sz="1200" i="1" dirty="0">
                <a:solidFill>
                  <a:srgbClr val="222222"/>
                </a:solidFill>
                <a:latin typeface="Open Sans"/>
              </a:rPr>
              <a:t>широкий язык к нёбу, растягивая подъязычную связку;</a:t>
            </a:r>
            <a:endParaRPr lang="ru-RU" sz="1200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69" y="4741061"/>
            <a:ext cx="1789235" cy="15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293</Words>
  <Application>Microsoft Office PowerPoint</Application>
  <PresentationFormat>Широкоэкранный</PresentationFormat>
  <Paragraphs>57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PT Serif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Sacha</dc:creator>
  <cp:lastModifiedBy>Админ</cp:lastModifiedBy>
  <cp:revision>12</cp:revision>
  <dcterms:created xsi:type="dcterms:W3CDTF">2022-09-12T08:05:53Z</dcterms:created>
  <dcterms:modified xsi:type="dcterms:W3CDTF">2024-02-13T06:22:53Z</dcterms:modified>
</cp:coreProperties>
</file>